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479" r:id="rId3"/>
    <p:sldId id="490" r:id="rId4"/>
    <p:sldId id="493" r:id="rId5"/>
    <p:sldId id="491" r:id="rId6"/>
    <p:sldId id="480" r:id="rId7"/>
    <p:sldId id="481" r:id="rId8"/>
    <p:sldId id="492" r:id="rId9"/>
    <p:sldId id="494" r:id="rId10"/>
    <p:sldId id="496" r:id="rId11"/>
    <p:sldId id="265" r:id="rId12"/>
    <p:sldId id="266" r:id="rId13"/>
    <p:sldId id="267" r:id="rId14"/>
    <p:sldId id="497" r:id="rId15"/>
    <p:sldId id="269" r:id="rId16"/>
    <p:sldId id="270" r:id="rId17"/>
    <p:sldId id="495" r:id="rId18"/>
    <p:sldId id="273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  <p:ext uri="{1BD7E111-0CB8-44D6-8891-C1BB2F81B7CC}">
      <p1710:readonlyRecommended xmlns:p1710="http://schemas.microsoft.com/office/powerpoint/2017/10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847" autoAdjust="0"/>
    <p:restoredTop sz="91293"/>
  </p:normalViewPr>
  <p:slideViewPr>
    <p:cSldViewPr snapToGrid="0">
      <p:cViewPr varScale="1">
        <p:scale>
          <a:sx n="116" d="100"/>
          <a:sy n="116" d="100"/>
        </p:scale>
        <p:origin x="304" y="192"/>
      </p:cViewPr>
      <p:guideLst/>
    </p:cSldViewPr>
  </p:slideViewPr>
  <p:outlineViewPr>
    <p:cViewPr>
      <p:scale>
        <a:sx n="30" d="100"/>
        <a:sy n="30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295AE2-43AC-144B-AE88-DCB376799F11}" type="datetimeFigureOut">
              <a:rPr lang="en-US" smtClean="0"/>
              <a:t>2/5/24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24E5BB-E6B0-B84A-ABCD-9A3E9C2D78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427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95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KE" dirty="0"/>
              <a:t>Jove protocol QR code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2353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1053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4946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52559E32-3873-7D45-B9C6-C4F839B303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9236" y="533614"/>
            <a:ext cx="9210963" cy="888786"/>
          </a:xfrm>
        </p:spPr>
        <p:txBody>
          <a:bodyPr>
            <a:normAutofit/>
          </a:bodyPr>
          <a:lstStyle>
            <a:lvl1pPr algn="l">
              <a:defRPr sz="2800"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81BC6CA5-FB54-8746-B1B1-0D09602CEAE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1699336"/>
            <a:ext cx="2452283" cy="457573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35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1DECEF87-946C-834D-8550-61FE3D91A5E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49235" y="1705343"/>
            <a:ext cx="9210963" cy="4526124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rgbClr val="0035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400">
                <a:solidFill>
                  <a:srgbClr val="0035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400" b="0">
                <a:solidFill>
                  <a:srgbClr val="0035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400">
                <a:solidFill>
                  <a:srgbClr val="0035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400">
                <a:solidFill>
                  <a:srgbClr val="0035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 dirty="0"/>
              <a:t>Body text Arial 24pt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08165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300" b="1" i="0">
                <a:solidFill>
                  <a:srgbClr val="003865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2/5/24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719468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300" b="1" i="0">
                <a:solidFill>
                  <a:srgbClr val="003865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2/5/24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320890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83BB4406-02B4-284F-84C5-A21F22E6BA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9236" y="533614"/>
            <a:ext cx="9210963" cy="888786"/>
          </a:xfrm>
        </p:spPr>
        <p:txBody>
          <a:bodyPr>
            <a:normAutofit/>
          </a:bodyPr>
          <a:lstStyle>
            <a:lvl1pPr algn="l">
              <a:defRPr sz="2800"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11" name="Content Placeholder 7">
            <a:extLst>
              <a:ext uri="{FF2B5EF4-FFF2-40B4-BE49-F238E27FC236}">
                <a16:creationId xmlns:a16="http://schemas.microsoft.com/office/drawing/2014/main" id="{5FEA054A-F191-E34B-8C26-BA11F3F0C09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85750" y="1627188"/>
            <a:ext cx="11474450" cy="460692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928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al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608667"/>
            <a:ext cx="5181600" cy="456829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608667"/>
            <a:ext cx="5181600" cy="456829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EE31514-F8EA-5D4E-B45D-65DD78DBE3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9236" y="533614"/>
            <a:ext cx="9210963" cy="888786"/>
          </a:xfrm>
        </p:spPr>
        <p:txBody>
          <a:bodyPr>
            <a:normAutofit/>
          </a:bodyPr>
          <a:lstStyle>
            <a:lvl1pPr algn="l">
              <a:defRPr sz="2800"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125246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91D55F9-A3F2-1242-A5F3-5AAACC9DB3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9236" y="533614"/>
            <a:ext cx="9210963" cy="888786"/>
          </a:xfrm>
        </p:spPr>
        <p:txBody>
          <a:bodyPr>
            <a:normAutofit/>
          </a:bodyPr>
          <a:lstStyle>
            <a:lvl1pPr algn="l">
              <a:defRPr sz="2800"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494081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90418" y="1657926"/>
            <a:ext cx="6629400" cy="789709"/>
          </a:xfrm>
        </p:spPr>
        <p:txBody>
          <a:bodyPr anchor="t">
            <a:normAutofit/>
          </a:bodyPr>
          <a:lstStyle>
            <a:lvl1pPr algn="l">
              <a:defRPr sz="28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90418" y="3015529"/>
            <a:ext cx="5680364" cy="623598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84273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97420DD-2415-454D-AA0F-DBDA719CBD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9236" y="533614"/>
            <a:ext cx="9210963" cy="888786"/>
          </a:xfrm>
        </p:spPr>
        <p:txBody>
          <a:bodyPr>
            <a:normAutofit/>
          </a:bodyPr>
          <a:lstStyle>
            <a:lvl1pPr algn="l">
              <a:defRPr sz="2800"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012830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F2B56C0B-E29B-4842-B417-82BD0105AA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9236" y="533614"/>
            <a:ext cx="9210963" cy="888786"/>
          </a:xfrm>
        </p:spPr>
        <p:txBody>
          <a:bodyPr>
            <a:normAutofit/>
          </a:bodyPr>
          <a:lstStyle>
            <a:lvl1pPr algn="l">
              <a:defRPr sz="2800"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F41A95EC-0528-8A4C-BE96-445CDE1B347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73133" y="1705342"/>
            <a:ext cx="11487066" cy="4932963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rgbClr val="0035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400">
                <a:solidFill>
                  <a:srgbClr val="0035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400" b="0">
                <a:solidFill>
                  <a:srgbClr val="0035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400">
                <a:solidFill>
                  <a:srgbClr val="0035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400">
                <a:solidFill>
                  <a:srgbClr val="0035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 dirty="0"/>
              <a:t>Body text Arial 24pt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151569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1680" y="2123676"/>
            <a:ext cx="4027169" cy="1600200"/>
          </a:xfrm>
        </p:spPr>
        <p:txBody>
          <a:bodyPr anchor="t">
            <a:normAutofit/>
          </a:bodyPr>
          <a:lstStyle>
            <a:lvl1pPr algn="l">
              <a:defRPr sz="2800"/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41680" y="3934224"/>
            <a:ext cx="4030345" cy="1934763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280398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6A65B24-645B-1746-9651-55C209C5E25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8103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511800" y="681037"/>
            <a:ext cx="5842000" cy="100965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624FB1-CB24-4B4C-BFD4-AD276D9A4059}" type="datetimeFigureOut">
              <a:rPr lang="en-GB" smtClean="0"/>
              <a:t>05/02/2024</a:t>
            </a:fld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19F3F6-C255-4AC5-91C2-3F61B6509B36}" type="slidenum">
              <a:rPr lang="en-GB" smtClean="0"/>
              <a:t>‹#›</a:t>
            </a:fld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6262A0F-9E49-6B4D-94F3-647B33A25A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69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3" r:id="rId2"/>
    <p:sldLayoutId id="2147483652" r:id="rId3"/>
    <p:sldLayoutId id="2147483653" r:id="rId4"/>
    <p:sldLayoutId id="2147483649" r:id="rId5"/>
    <p:sldLayoutId id="2147483654" r:id="rId6"/>
    <p:sldLayoutId id="2147483687" r:id="rId7"/>
    <p:sldLayoutId id="2147483656" r:id="rId8"/>
    <p:sldLayoutId id="2147483684" r:id="rId9"/>
    <p:sldLayoutId id="2147483689" r:id="rId10"/>
    <p:sldLayoutId id="2147483690" r:id="rId11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accent1">
              <a:lumMod val="50000"/>
            </a:schemeClr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accent1">
              <a:lumMod val="5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accent1">
              <a:lumMod val="5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accent1">
              <a:lumMod val="5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accent1">
              <a:lumMod val="5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accent1">
              <a:lumMod val="5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://bit.ly/3HNX2tT" TargetMode="External"/><Relationship Id="rId3" Type="http://schemas.openxmlformats.org/officeDocument/2006/relationships/image" Target="../media/image32.jp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bit.ly/3HNX2tT" TargetMode="Externa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he Gilbert Scott Building">
            <a:extLst>
              <a:ext uri="{FF2B5EF4-FFF2-40B4-BE49-F238E27FC236}">
                <a16:creationId xmlns:a16="http://schemas.microsoft.com/office/drawing/2014/main" id="{22AF5AD9-4A38-6FDC-338C-6BF49504A9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7518" y="1657926"/>
            <a:ext cx="9025082" cy="789709"/>
          </a:xfrm>
        </p:spPr>
        <p:txBody>
          <a:bodyPr>
            <a:normAutofit/>
          </a:bodyPr>
          <a:lstStyle/>
          <a:p>
            <a:r>
              <a:rPr lang="en-GB" sz="3200" dirty="0">
                <a:solidFill>
                  <a:schemeClr val="tx1"/>
                </a:solidFill>
              </a:rPr>
              <a:t>Sample-sequence-interpretation pipeline</a:t>
            </a:r>
          </a:p>
        </p:txBody>
      </p:sp>
    </p:spTree>
    <p:extLst>
      <p:ext uri="{BB962C8B-B14F-4D97-AF65-F5344CB8AC3E}">
        <p14:creationId xmlns:p14="http://schemas.microsoft.com/office/powerpoint/2010/main" val="42441715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C3355F0-B726-6EB1-DBC3-D9B96AA42EA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385"/>
              </a:spcBef>
              <a:buNone/>
            </a:pPr>
            <a:r>
              <a:rPr lang="en-GB" sz="2000" spc="-5" dirty="0">
                <a:latin typeface="Calibri"/>
                <a:cs typeface="Calibri"/>
              </a:rPr>
              <a:t>1. End</a:t>
            </a:r>
            <a:r>
              <a:rPr lang="en-GB" sz="2000" spc="-15" dirty="0">
                <a:latin typeface="Calibri"/>
                <a:cs typeface="Calibri"/>
              </a:rPr>
              <a:t> </a:t>
            </a:r>
            <a:r>
              <a:rPr lang="en-GB" sz="2000" spc="-5" dirty="0">
                <a:latin typeface="Calibri"/>
                <a:cs typeface="Calibri"/>
              </a:rPr>
              <a:t>repair/</a:t>
            </a:r>
            <a:r>
              <a:rPr lang="en-GB" sz="2000" spc="-5" dirty="0" err="1">
                <a:latin typeface="Calibri"/>
                <a:cs typeface="Calibri"/>
              </a:rPr>
              <a:t>dA</a:t>
            </a:r>
            <a:r>
              <a:rPr lang="en-GB" sz="2000" spc="-10" dirty="0">
                <a:latin typeface="Calibri"/>
                <a:cs typeface="Calibri"/>
              </a:rPr>
              <a:t> </a:t>
            </a:r>
            <a:r>
              <a:rPr lang="en-GB" sz="2000" spc="-5" dirty="0">
                <a:latin typeface="Calibri"/>
                <a:cs typeface="Calibri"/>
              </a:rPr>
              <a:t>tailing</a:t>
            </a:r>
            <a:endParaRPr lang="en-GB" sz="2000" dirty="0">
              <a:latin typeface="Calibri"/>
              <a:cs typeface="Calibri"/>
            </a:endParaRPr>
          </a:p>
          <a:p>
            <a:pPr marL="457200" lvl="1" indent="0">
              <a:lnSpc>
                <a:spcPct val="100000"/>
              </a:lnSpc>
              <a:spcBef>
                <a:spcPts val="290"/>
              </a:spcBef>
              <a:buNone/>
            </a:pPr>
            <a:r>
              <a:rPr lang="en-GB" sz="2000" dirty="0">
                <a:latin typeface="Calibri"/>
                <a:cs typeface="Calibri"/>
              </a:rPr>
              <a:t>Add</a:t>
            </a:r>
            <a:r>
              <a:rPr lang="en-GB" sz="2000" spc="-15" dirty="0">
                <a:latin typeface="Calibri"/>
                <a:cs typeface="Calibri"/>
              </a:rPr>
              <a:t> </a:t>
            </a:r>
            <a:r>
              <a:rPr lang="en-GB" sz="2000" dirty="0">
                <a:latin typeface="Calibri"/>
                <a:cs typeface="Calibri"/>
              </a:rPr>
              <a:t>a</a:t>
            </a:r>
            <a:r>
              <a:rPr lang="en-GB" sz="2000" spc="-10" dirty="0">
                <a:latin typeface="Calibri"/>
                <a:cs typeface="Calibri"/>
              </a:rPr>
              <a:t> </a:t>
            </a:r>
            <a:r>
              <a:rPr lang="en-GB" sz="2000" spc="-5" dirty="0">
                <a:latin typeface="Calibri"/>
                <a:cs typeface="Calibri"/>
              </a:rPr>
              <a:t>3’-dA</a:t>
            </a:r>
            <a:r>
              <a:rPr lang="en-GB" sz="2000" spc="-10" dirty="0">
                <a:latin typeface="Calibri"/>
                <a:cs typeface="Calibri"/>
              </a:rPr>
              <a:t> </a:t>
            </a:r>
            <a:r>
              <a:rPr lang="en-GB" sz="2000" dirty="0">
                <a:latin typeface="Calibri"/>
                <a:cs typeface="Calibri"/>
              </a:rPr>
              <a:t>tail</a:t>
            </a:r>
            <a:r>
              <a:rPr lang="en-GB" sz="2000" spc="-10" dirty="0">
                <a:latin typeface="Calibri"/>
                <a:cs typeface="Calibri"/>
              </a:rPr>
              <a:t> </a:t>
            </a:r>
            <a:r>
              <a:rPr lang="en-GB" sz="2000" dirty="0">
                <a:latin typeface="Calibri"/>
                <a:cs typeface="Calibri"/>
              </a:rPr>
              <a:t>to</a:t>
            </a:r>
            <a:r>
              <a:rPr lang="en-GB" sz="2000" spc="-20" dirty="0">
                <a:latin typeface="Calibri"/>
                <a:cs typeface="Calibri"/>
              </a:rPr>
              <a:t> </a:t>
            </a:r>
            <a:r>
              <a:rPr lang="en-GB" sz="2000" spc="-5" dirty="0">
                <a:latin typeface="Calibri"/>
                <a:cs typeface="Calibri"/>
              </a:rPr>
              <a:t>dsDNA</a:t>
            </a:r>
            <a:endParaRPr lang="en-GB" sz="2600" dirty="0">
              <a:latin typeface="Calibri"/>
              <a:cs typeface="Calibri"/>
            </a:endParaRPr>
          </a:p>
          <a:p>
            <a:pPr marL="261620" indent="-249554">
              <a:lnSpc>
                <a:spcPct val="100000"/>
              </a:lnSpc>
              <a:buAutoNum type="arabicPeriod" startAt="2"/>
              <a:tabLst>
                <a:tab pos="262255" algn="l"/>
              </a:tabLst>
            </a:pPr>
            <a:r>
              <a:rPr lang="en-GB" sz="2000" spc="-5" dirty="0">
                <a:latin typeface="Calibri"/>
                <a:cs typeface="Calibri"/>
              </a:rPr>
              <a:t>Barcoding</a:t>
            </a:r>
            <a:r>
              <a:rPr lang="en-GB" sz="2000" spc="-15" dirty="0">
                <a:latin typeface="Calibri"/>
                <a:cs typeface="Calibri"/>
              </a:rPr>
              <a:t> </a:t>
            </a:r>
            <a:r>
              <a:rPr lang="en-GB" sz="2000" spc="-5" dirty="0">
                <a:latin typeface="Calibri"/>
                <a:cs typeface="Calibri"/>
              </a:rPr>
              <a:t>and barcode ligation</a:t>
            </a:r>
            <a:endParaRPr lang="en-GB" sz="2000" dirty="0">
              <a:latin typeface="Calibri"/>
              <a:cs typeface="Calibri"/>
            </a:endParaRPr>
          </a:p>
          <a:p>
            <a:pPr marL="553720" lvl="1" indent="-81280">
              <a:lnSpc>
                <a:spcPct val="100000"/>
              </a:lnSpc>
              <a:spcBef>
                <a:spcPts val="1040"/>
              </a:spcBef>
              <a:buSzPct val="94444"/>
              <a:buFont typeface="Arial MT"/>
              <a:buChar char="•"/>
              <a:tabLst>
                <a:tab pos="554355" algn="l"/>
              </a:tabLst>
            </a:pPr>
            <a:r>
              <a:rPr lang="en-GB" sz="1800" spc="-5" dirty="0">
                <a:latin typeface="Calibri"/>
                <a:cs typeface="Calibri"/>
              </a:rPr>
              <a:t>In</a:t>
            </a:r>
            <a:r>
              <a:rPr lang="en-GB" sz="1800" spc="5" dirty="0">
                <a:latin typeface="Calibri"/>
                <a:cs typeface="Calibri"/>
              </a:rPr>
              <a:t> </a:t>
            </a:r>
            <a:r>
              <a:rPr lang="en-GB" sz="1800" dirty="0">
                <a:latin typeface="Calibri"/>
                <a:cs typeface="Calibri"/>
              </a:rPr>
              <a:t>order </a:t>
            </a:r>
            <a:r>
              <a:rPr lang="en-GB" sz="1800" spc="-5" dirty="0">
                <a:latin typeface="Calibri"/>
                <a:cs typeface="Calibri"/>
              </a:rPr>
              <a:t>to</a:t>
            </a:r>
            <a:r>
              <a:rPr lang="en-GB" sz="1800" dirty="0">
                <a:latin typeface="Calibri"/>
                <a:cs typeface="Calibri"/>
              </a:rPr>
              <a:t> </a:t>
            </a:r>
            <a:r>
              <a:rPr lang="en-GB" sz="1800" spc="-5" dirty="0">
                <a:latin typeface="Calibri"/>
                <a:cs typeface="Calibri"/>
              </a:rPr>
              <a:t>multiplex</a:t>
            </a:r>
            <a:r>
              <a:rPr lang="en-GB" sz="1800" dirty="0">
                <a:latin typeface="Calibri"/>
                <a:cs typeface="Calibri"/>
              </a:rPr>
              <a:t> </a:t>
            </a:r>
            <a:r>
              <a:rPr lang="en-GB" sz="1800" spc="-5" dirty="0">
                <a:latin typeface="Calibri"/>
                <a:cs typeface="Calibri"/>
              </a:rPr>
              <a:t>samples</a:t>
            </a:r>
            <a:r>
              <a:rPr lang="en-GB" sz="1800" dirty="0">
                <a:latin typeface="Calibri"/>
                <a:cs typeface="Calibri"/>
              </a:rPr>
              <a:t> on</a:t>
            </a:r>
            <a:r>
              <a:rPr lang="en-GB" sz="1800" spc="5" dirty="0">
                <a:latin typeface="Calibri"/>
                <a:cs typeface="Calibri"/>
              </a:rPr>
              <a:t> </a:t>
            </a:r>
            <a:r>
              <a:rPr lang="en-GB" sz="1800" dirty="0">
                <a:latin typeface="Calibri"/>
                <a:cs typeface="Calibri"/>
              </a:rPr>
              <a:t>one</a:t>
            </a:r>
            <a:r>
              <a:rPr lang="en-GB" sz="1800" spc="10" dirty="0">
                <a:latin typeface="Calibri"/>
                <a:cs typeface="Calibri"/>
              </a:rPr>
              <a:t> </a:t>
            </a:r>
            <a:r>
              <a:rPr lang="en-GB" sz="1800" spc="-5" dirty="0">
                <a:latin typeface="Calibri"/>
                <a:cs typeface="Calibri"/>
              </a:rPr>
              <a:t>run,</a:t>
            </a:r>
            <a:r>
              <a:rPr lang="en-GB" sz="1800" spc="5" dirty="0">
                <a:latin typeface="Calibri"/>
                <a:cs typeface="Calibri"/>
              </a:rPr>
              <a:t> </a:t>
            </a:r>
            <a:r>
              <a:rPr lang="en-GB" sz="1800" dirty="0">
                <a:latin typeface="Calibri"/>
                <a:cs typeface="Calibri"/>
              </a:rPr>
              <a:t>we</a:t>
            </a:r>
            <a:r>
              <a:rPr lang="en-GB" sz="1800" spc="10" dirty="0">
                <a:latin typeface="Calibri"/>
                <a:cs typeface="Calibri"/>
              </a:rPr>
              <a:t> </a:t>
            </a:r>
            <a:r>
              <a:rPr lang="en-GB" sz="1800" dirty="0">
                <a:latin typeface="Calibri"/>
                <a:cs typeface="Calibri"/>
              </a:rPr>
              <a:t>need</a:t>
            </a:r>
            <a:r>
              <a:rPr lang="en-GB" sz="1800" spc="10" dirty="0">
                <a:latin typeface="Calibri"/>
                <a:cs typeface="Calibri"/>
              </a:rPr>
              <a:t> </a:t>
            </a:r>
            <a:r>
              <a:rPr lang="en-GB" sz="1800" spc="-5" dirty="0">
                <a:latin typeface="Calibri"/>
                <a:cs typeface="Calibri"/>
              </a:rPr>
              <a:t>to</a:t>
            </a:r>
            <a:r>
              <a:rPr lang="en-GB" sz="1800" spc="5" dirty="0">
                <a:latin typeface="Calibri"/>
                <a:cs typeface="Calibri"/>
              </a:rPr>
              <a:t> </a:t>
            </a:r>
            <a:r>
              <a:rPr lang="en-GB" sz="1800" spc="-5" dirty="0">
                <a:latin typeface="Calibri"/>
                <a:cs typeface="Calibri"/>
              </a:rPr>
              <a:t>BARCODE</a:t>
            </a:r>
            <a:endParaRPr lang="en-GB" sz="2100" dirty="0">
              <a:latin typeface="Calibri"/>
              <a:cs typeface="Calibri"/>
            </a:endParaRPr>
          </a:p>
          <a:p>
            <a:pPr marL="261620" indent="-249554">
              <a:lnSpc>
                <a:spcPct val="100000"/>
              </a:lnSpc>
              <a:buAutoNum type="arabicPeriod" startAt="2"/>
              <a:tabLst>
                <a:tab pos="262255" algn="l"/>
              </a:tabLst>
            </a:pPr>
            <a:r>
              <a:rPr lang="en-GB" sz="2000" spc="-5" dirty="0">
                <a:latin typeface="Calibri"/>
                <a:cs typeface="Calibri"/>
              </a:rPr>
              <a:t>Pool</a:t>
            </a:r>
            <a:r>
              <a:rPr lang="en-GB" sz="2000" spc="-10" dirty="0">
                <a:latin typeface="Calibri"/>
                <a:cs typeface="Calibri"/>
              </a:rPr>
              <a:t> </a:t>
            </a:r>
            <a:r>
              <a:rPr lang="en-GB" sz="2000" spc="-5" dirty="0">
                <a:latin typeface="Calibri"/>
                <a:cs typeface="Calibri"/>
              </a:rPr>
              <a:t>together barcoded</a:t>
            </a:r>
            <a:r>
              <a:rPr lang="en-GB" sz="2000" spc="-15" dirty="0">
                <a:latin typeface="Calibri"/>
                <a:cs typeface="Calibri"/>
              </a:rPr>
              <a:t> </a:t>
            </a:r>
            <a:r>
              <a:rPr lang="en-GB" sz="2000" spc="-5" dirty="0">
                <a:latin typeface="Calibri"/>
                <a:cs typeface="Calibri"/>
              </a:rPr>
              <a:t>DNA</a:t>
            </a:r>
            <a:endParaRPr lang="en-GB" sz="2600" dirty="0">
              <a:latin typeface="Calibri"/>
              <a:cs typeface="Calibri"/>
            </a:endParaRPr>
          </a:p>
          <a:p>
            <a:pPr marL="262255" indent="-249554">
              <a:lnSpc>
                <a:spcPct val="100000"/>
              </a:lnSpc>
              <a:buAutoNum type="arabicPeriod" startAt="2"/>
              <a:tabLst>
                <a:tab pos="262255" algn="l"/>
              </a:tabLst>
            </a:pPr>
            <a:r>
              <a:rPr lang="en-GB" sz="2000" spc="-5" dirty="0">
                <a:latin typeface="Calibri"/>
                <a:cs typeface="Calibri"/>
              </a:rPr>
              <a:t>Clean-up</a:t>
            </a:r>
            <a:r>
              <a:rPr lang="en-GB" sz="2000" spc="-20" dirty="0">
                <a:latin typeface="Calibri"/>
                <a:cs typeface="Calibri"/>
              </a:rPr>
              <a:t> </a:t>
            </a:r>
            <a:r>
              <a:rPr lang="en-GB" sz="2000" dirty="0">
                <a:latin typeface="Calibri"/>
                <a:cs typeface="Calibri"/>
              </a:rPr>
              <a:t>with</a:t>
            </a:r>
            <a:r>
              <a:rPr lang="en-GB" sz="2000" spc="-15" dirty="0">
                <a:latin typeface="Calibri"/>
                <a:cs typeface="Calibri"/>
              </a:rPr>
              <a:t> </a:t>
            </a:r>
            <a:r>
              <a:rPr lang="en-GB" sz="2000" dirty="0">
                <a:latin typeface="Calibri"/>
                <a:cs typeface="Calibri"/>
              </a:rPr>
              <a:t>SPRI</a:t>
            </a:r>
            <a:r>
              <a:rPr lang="en-GB" sz="2000" spc="-25" dirty="0">
                <a:latin typeface="Calibri"/>
                <a:cs typeface="Calibri"/>
              </a:rPr>
              <a:t> </a:t>
            </a:r>
            <a:r>
              <a:rPr lang="en-GB" sz="2000" spc="-5" dirty="0">
                <a:latin typeface="Calibri"/>
                <a:cs typeface="Calibri"/>
              </a:rPr>
              <a:t>beads</a:t>
            </a:r>
            <a:endParaRPr lang="en-GB" sz="2500" dirty="0">
              <a:latin typeface="Calibri"/>
              <a:cs typeface="Calibri"/>
            </a:endParaRPr>
          </a:p>
          <a:p>
            <a:pPr marL="261620" indent="-249554">
              <a:lnSpc>
                <a:spcPct val="100000"/>
              </a:lnSpc>
              <a:buAutoNum type="arabicPeriod" startAt="2"/>
              <a:tabLst>
                <a:tab pos="262255" algn="l"/>
              </a:tabLst>
            </a:pPr>
            <a:r>
              <a:rPr lang="en-GB" sz="2000" spc="-5" dirty="0">
                <a:latin typeface="Calibri"/>
                <a:cs typeface="Calibri"/>
              </a:rPr>
              <a:t>Quantify</a:t>
            </a:r>
            <a:r>
              <a:rPr lang="en-GB" sz="2000" spc="-10" dirty="0">
                <a:latin typeface="Calibri"/>
                <a:cs typeface="Calibri"/>
              </a:rPr>
              <a:t> </a:t>
            </a:r>
            <a:r>
              <a:rPr lang="en-GB" sz="2000" dirty="0">
                <a:latin typeface="Calibri"/>
                <a:cs typeface="Calibri"/>
              </a:rPr>
              <a:t>with</a:t>
            </a:r>
            <a:r>
              <a:rPr lang="en-GB" sz="2000" spc="-5" dirty="0">
                <a:latin typeface="Calibri"/>
                <a:cs typeface="Calibri"/>
              </a:rPr>
              <a:t> </a:t>
            </a:r>
            <a:r>
              <a:rPr lang="en-GB" sz="2000" spc="-5" dirty="0" err="1">
                <a:latin typeface="Calibri"/>
                <a:cs typeface="Calibri"/>
              </a:rPr>
              <a:t>Quantus</a:t>
            </a:r>
            <a:r>
              <a:rPr lang="en-GB" sz="2000" dirty="0">
                <a:latin typeface="Calibri"/>
                <a:cs typeface="Calibri"/>
              </a:rPr>
              <a:t> </a:t>
            </a:r>
            <a:r>
              <a:rPr lang="en-GB" sz="2000" spc="-5" dirty="0">
                <a:latin typeface="Calibri"/>
                <a:cs typeface="Calibri"/>
              </a:rPr>
              <a:t>Fluorometer</a:t>
            </a:r>
            <a:endParaRPr lang="en-GB" sz="2500" dirty="0">
              <a:latin typeface="Calibri"/>
              <a:cs typeface="Calibri"/>
            </a:endParaRPr>
          </a:p>
          <a:p>
            <a:pPr marL="261620" indent="-249554">
              <a:lnSpc>
                <a:spcPct val="100000"/>
              </a:lnSpc>
              <a:spcBef>
                <a:spcPts val="5"/>
              </a:spcBef>
              <a:buAutoNum type="arabicPeriod" startAt="2"/>
              <a:tabLst>
                <a:tab pos="262255" algn="l"/>
              </a:tabLst>
            </a:pPr>
            <a:r>
              <a:rPr lang="en-GB" sz="2000" spc="-5" dirty="0">
                <a:latin typeface="Calibri"/>
                <a:cs typeface="Calibri"/>
              </a:rPr>
              <a:t>Adaptor</a:t>
            </a:r>
            <a:r>
              <a:rPr lang="en-GB" sz="2000" spc="-20" dirty="0">
                <a:latin typeface="Calibri"/>
                <a:cs typeface="Calibri"/>
              </a:rPr>
              <a:t> </a:t>
            </a:r>
            <a:r>
              <a:rPr lang="en-GB" sz="2000" spc="-5" dirty="0">
                <a:latin typeface="Calibri"/>
                <a:cs typeface="Calibri"/>
              </a:rPr>
              <a:t>Ligation</a:t>
            </a:r>
            <a:endParaRPr lang="en-GB" sz="2000" dirty="0">
              <a:latin typeface="Calibri"/>
              <a:cs typeface="Calibri"/>
            </a:endParaRPr>
          </a:p>
          <a:p>
            <a:pPr marL="0" indent="0">
              <a:buNone/>
            </a:pPr>
            <a:endParaRPr lang="en-KE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746D769-812F-2F51-ABD5-602A311F3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800" spc="-5" dirty="0"/>
              <a:t>Library</a:t>
            </a:r>
            <a:r>
              <a:rPr lang="en-GB" sz="2800" spc="-75" dirty="0"/>
              <a:t> </a:t>
            </a:r>
            <a:r>
              <a:rPr lang="en-GB" sz="2800" spc="-5" dirty="0"/>
              <a:t>preparation</a:t>
            </a:r>
            <a:endParaRPr lang="en-KE" dirty="0"/>
          </a:p>
        </p:txBody>
      </p:sp>
      <p:pic>
        <p:nvPicPr>
          <p:cNvPr id="5" name="object 6">
            <a:extLst>
              <a:ext uri="{FF2B5EF4-FFF2-40B4-BE49-F238E27FC236}">
                <a16:creationId xmlns:a16="http://schemas.microsoft.com/office/drawing/2014/main" id="{D1BE8BD7-9406-E323-9BF7-93F562304AEC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071104" y="2112263"/>
            <a:ext cx="3002279" cy="4142232"/>
          </a:xfrm>
          <a:prstGeom prst="rect">
            <a:avLst/>
          </a:prstGeom>
        </p:spPr>
      </p:pic>
      <p:pic>
        <p:nvPicPr>
          <p:cNvPr id="9" name="object 5">
            <a:extLst>
              <a:ext uri="{FF2B5EF4-FFF2-40B4-BE49-F238E27FC236}">
                <a16:creationId xmlns:a16="http://schemas.microsoft.com/office/drawing/2014/main" id="{99448DD3-6999-45D3-DADF-016BC7E22E2C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357871" y="1243583"/>
            <a:ext cx="4169664" cy="743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0286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27961" y="514603"/>
            <a:ext cx="307657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>
                <a:solidFill>
                  <a:srgbClr val="003A58"/>
                </a:solidFill>
                <a:latin typeface="Arial"/>
                <a:cs typeface="Arial"/>
              </a:rPr>
              <a:t>Adaptor</a:t>
            </a:r>
            <a:r>
              <a:rPr sz="3000" spc="-65" dirty="0">
                <a:solidFill>
                  <a:srgbClr val="003A58"/>
                </a:solidFill>
                <a:latin typeface="Arial"/>
                <a:cs typeface="Arial"/>
              </a:rPr>
              <a:t> </a:t>
            </a:r>
            <a:r>
              <a:rPr sz="3000" dirty="0">
                <a:solidFill>
                  <a:srgbClr val="003A58"/>
                </a:solidFill>
                <a:latin typeface="Arial"/>
                <a:cs typeface="Arial"/>
              </a:rPr>
              <a:t>Ligation</a:t>
            </a:r>
            <a:endParaRPr sz="3000" dirty="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52400" y="1572767"/>
            <a:ext cx="11887200" cy="4718685"/>
            <a:chOff x="152400" y="1572767"/>
            <a:chExt cx="11887200" cy="471868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2400" y="1572767"/>
              <a:ext cx="11887200" cy="471830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96240" y="2551175"/>
              <a:ext cx="5775960" cy="276148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19911" y="1642871"/>
            <a:ext cx="4797552" cy="4818888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388608" y="2615183"/>
            <a:ext cx="5303520" cy="2874264"/>
          </a:xfrm>
          <a:prstGeom prst="rect">
            <a:avLst/>
          </a:prstGeom>
        </p:spPr>
      </p:pic>
      <p:sp>
        <p:nvSpPr>
          <p:cNvPr id="5" name="object 2">
            <a:extLst>
              <a:ext uri="{FF2B5EF4-FFF2-40B4-BE49-F238E27FC236}">
                <a16:creationId xmlns:a16="http://schemas.microsoft.com/office/drawing/2014/main" id="{1F64A790-B441-C5E2-3640-97BC6DE8816B}"/>
              </a:ext>
            </a:extLst>
          </p:cNvPr>
          <p:cNvSpPr txBox="1">
            <a:spLocks/>
          </p:cNvSpPr>
          <p:nvPr/>
        </p:nvSpPr>
        <p:spPr>
          <a:xfrm>
            <a:off x="2627961" y="514603"/>
            <a:ext cx="9314323" cy="751488"/>
          </a:xfrm>
          <a:prstGeom prst="rect">
            <a:avLst/>
          </a:prstGeom>
        </p:spPr>
        <p:txBody>
          <a:bodyPr vert="horz" wrap="square" lIns="0" tIns="12700" rIns="0" bIns="0" rtlCol="0" anchor="t">
            <a:sp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300" b="1" i="0" kern="1200">
                <a:solidFill>
                  <a:srgbClr val="003865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 algn="l">
              <a:lnSpc>
                <a:spcPct val="100000"/>
              </a:lnSpc>
              <a:spcBef>
                <a:spcPts val="100"/>
              </a:spcBef>
            </a:pPr>
            <a:r>
              <a:rPr lang="en-GB" sz="2400" spc="-5" dirty="0">
                <a:solidFill>
                  <a:srgbClr val="003A58"/>
                </a:solidFill>
                <a:latin typeface="Arial"/>
                <a:cs typeface="Arial"/>
              </a:rPr>
              <a:t>Sequencing: </a:t>
            </a:r>
            <a:r>
              <a:rPr lang="en-GB" sz="2400" spc="-5" dirty="0" err="1">
                <a:solidFill>
                  <a:srgbClr val="003A58"/>
                </a:solidFill>
                <a:latin typeface="Arial"/>
                <a:cs typeface="Arial"/>
              </a:rPr>
              <a:t>Minknow</a:t>
            </a:r>
            <a:r>
              <a:rPr lang="en-GB" sz="2400" spc="-5" dirty="0">
                <a:solidFill>
                  <a:srgbClr val="003A58"/>
                </a:solidFill>
                <a:latin typeface="Arial"/>
                <a:cs typeface="Arial"/>
              </a:rPr>
              <a:t> and RAMPART interpretation - to be  shown during the actual run</a:t>
            </a:r>
            <a:endParaRPr lang="en-GB" sz="24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3943" y="1743455"/>
            <a:ext cx="3075432" cy="2319528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892296" y="1804416"/>
            <a:ext cx="4120896" cy="2197607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113776" y="1804416"/>
            <a:ext cx="3925824" cy="2093975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182111" y="4151376"/>
            <a:ext cx="3770376" cy="255422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266431" y="4221479"/>
            <a:ext cx="4306824" cy="2407920"/>
          </a:xfrm>
          <a:prstGeom prst="rect">
            <a:avLst/>
          </a:prstGeom>
        </p:spPr>
      </p:pic>
      <p:sp>
        <p:nvSpPr>
          <p:cNvPr id="10" name="object 2">
            <a:extLst>
              <a:ext uri="{FF2B5EF4-FFF2-40B4-BE49-F238E27FC236}">
                <a16:creationId xmlns:a16="http://schemas.microsoft.com/office/drawing/2014/main" id="{34C2E51F-3920-D561-5F30-084ADED817EC}"/>
              </a:ext>
            </a:extLst>
          </p:cNvPr>
          <p:cNvSpPr txBox="1">
            <a:spLocks/>
          </p:cNvSpPr>
          <p:nvPr/>
        </p:nvSpPr>
        <p:spPr>
          <a:xfrm>
            <a:off x="2627961" y="514603"/>
            <a:ext cx="9314323" cy="751488"/>
          </a:xfrm>
          <a:prstGeom prst="rect">
            <a:avLst/>
          </a:prstGeom>
        </p:spPr>
        <p:txBody>
          <a:bodyPr vert="horz" wrap="square" lIns="0" tIns="12700" rIns="0" bIns="0" rtlCol="0" anchor="t">
            <a:sp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300" b="1" i="0" kern="1200">
                <a:solidFill>
                  <a:srgbClr val="003865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 algn="l">
              <a:lnSpc>
                <a:spcPct val="100000"/>
              </a:lnSpc>
              <a:spcBef>
                <a:spcPts val="100"/>
              </a:spcBef>
            </a:pPr>
            <a:r>
              <a:rPr lang="en-GB" sz="2400" spc="-5" dirty="0">
                <a:solidFill>
                  <a:srgbClr val="003A58"/>
                </a:solidFill>
                <a:latin typeface="Arial"/>
                <a:cs typeface="Arial"/>
              </a:rPr>
              <a:t>Sequencing: </a:t>
            </a:r>
            <a:r>
              <a:rPr lang="en-GB" sz="2400" spc="-5" dirty="0" err="1">
                <a:solidFill>
                  <a:srgbClr val="003A58"/>
                </a:solidFill>
                <a:latin typeface="Arial"/>
                <a:cs typeface="Arial"/>
              </a:rPr>
              <a:t>Minknow</a:t>
            </a:r>
            <a:r>
              <a:rPr lang="en-GB" sz="2400" spc="-5" dirty="0">
                <a:solidFill>
                  <a:srgbClr val="003A58"/>
                </a:solidFill>
                <a:latin typeface="Arial"/>
                <a:cs typeface="Arial"/>
              </a:rPr>
              <a:t> and RAMPART interpretation - to be  shown during the actual run</a:t>
            </a:r>
            <a:endParaRPr lang="en-GB" sz="24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810BB7-1804-207B-096F-7DFBB7253D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>
            <a:extLst>
              <a:ext uri="{FF2B5EF4-FFF2-40B4-BE49-F238E27FC236}">
                <a16:creationId xmlns:a16="http://schemas.microsoft.com/office/drawing/2014/main" id="{C72093EA-D11F-BD7F-CB64-D40C98B4E802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8159" y="1478280"/>
            <a:ext cx="5449824" cy="2907792"/>
          </a:xfrm>
          <a:prstGeom prst="rect">
            <a:avLst/>
          </a:prstGeom>
        </p:spPr>
      </p:pic>
      <p:sp>
        <p:nvSpPr>
          <p:cNvPr id="8" name="object 2">
            <a:extLst>
              <a:ext uri="{FF2B5EF4-FFF2-40B4-BE49-F238E27FC236}">
                <a16:creationId xmlns:a16="http://schemas.microsoft.com/office/drawing/2014/main" id="{4C69F5D8-8CE9-4BAF-B181-08240FCD6F88}"/>
              </a:ext>
            </a:extLst>
          </p:cNvPr>
          <p:cNvSpPr txBox="1">
            <a:spLocks/>
          </p:cNvSpPr>
          <p:nvPr/>
        </p:nvSpPr>
        <p:spPr>
          <a:xfrm>
            <a:off x="2627961" y="514603"/>
            <a:ext cx="9314323" cy="751488"/>
          </a:xfrm>
          <a:prstGeom prst="rect">
            <a:avLst/>
          </a:prstGeom>
        </p:spPr>
        <p:txBody>
          <a:bodyPr vert="horz" wrap="square" lIns="0" tIns="12700" rIns="0" bIns="0" rtlCol="0" anchor="t">
            <a:sp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300" b="1" i="0" kern="1200">
                <a:solidFill>
                  <a:srgbClr val="003865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 algn="l">
              <a:lnSpc>
                <a:spcPct val="100000"/>
              </a:lnSpc>
              <a:spcBef>
                <a:spcPts val="100"/>
              </a:spcBef>
            </a:pPr>
            <a:r>
              <a:rPr lang="en-GB" sz="2400" spc="-5" dirty="0">
                <a:solidFill>
                  <a:srgbClr val="003A58"/>
                </a:solidFill>
                <a:latin typeface="Arial"/>
                <a:cs typeface="Arial"/>
              </a:rPr>
              <a:t>Sequencing: </a:t>
            </a:r>
            <a:r>
              <a:rPr lang="en-GB" sz="2400" spc="-5" dirty="0" err="1">
                <a:solidFill>
                  <a:srgbClr val="003A58"/>
                </a:solidFill>
                <a:latin typeface="Arial"/>
                <a:cs typeface="Arial"/>
              </a:rPr>
              <a:t>Minknow</a:t>
            </a:r>
            <a:r>
              <a:rPr lang="en-GB" sz="2400" spc="-5" dirty="0">
                <a:solidFill>
                  <a:srgbClr val="003A58"/>
                </a:solidFill>
                <a:latin typeface="Arial"/>
                <a:cs typeface="Arial"/>
              </a:rPr>
              <a:t> and RAMPART interpretation - to be  shown during the actual run</a:t>
            </a:r>
            <a:endParaRPr lang="en-GB" sz="2400" dirty="0">
              <a:latin typeface="Arial"/>
              <a:cs typeface="Arial"/>
            </a:endParaRPr>
          </a:p>
        </p:txBody>
      </p:sp>
      <p:pic>
        <p:nvPicPr>
          <p:cNvPr id="6" name="Google Shape;167;g255030e624b_0_116">
            <a:extLst>
              <a:ext uri="{FF2B5EF4-FFF2-40B4-BE49-F238E27FC236}">
                <a16:creationId xmlns:a16="http://schemas.microsoft.com/office/drawing/2014/main" id="{E9A248BB-A759-777B-767D-240E1295025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70550" y="1478588"/>
            <a:ext cx="5251875" cy="2255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165;g255030e624b_0_116">
            <a:extLst>
              <a:ext uri="{FF2B5EF4-FFF2-40B4-BE49-F238E27FC236}">
                <a16:creationId xmlns:a16="http://schemas.microsoft.com/office/drawing/2014/main" id="{46857200-976D-8FE3-4840-98B95A8BE0B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4448" y="4534650"/>
            <a:ext cx="10011849" cy="22435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08692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27961" y="515619"/>
            <a:ext cx="386524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solidFill>
                  <a:srgbClr val="003A58"/>
                </a:solidFill>
                <a:latin typeface="Arial"/>
                <a:cs typeface="Arial"/>
              </a:rPr>
              <a:t>Consensus</a:t>
            </a:r>
            <a:r>
              <a:rPr sz="2800" spc="-65" dirty="0">
                <a:solidFill>
                  <a:srgbClr val="003A5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003A58"/>
                </a:solidFill>
                <a:latin typeface="Arial"/>
                <a:cs typeface="Arial"/>
              </a:rPr>
              <a:t>generation</a:t>
            </a:r>
            <a:endParaRPr sz="2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7424" y="2511044"/>
            <a:ext cx="4435475" cy="2585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0" indent="-3810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393065" algn="l"/>
                <a:tab pos="393700" algn="l"/>
              </a:tabLst>
            </a:pPr>
            <a:r>
              <a:rPr sz="2400" b="1" spc="-5" dirty="0">
                <a:solidFill>
                  <a:srgbClr val="003560"/>
                </a:solidFill>
                <a:latin typeface="Arial"/>
                <a:cs typeface="Arial"/>
              </a:rPr>
              <a:t>Artic-rabv</a:t>
            </a:r>
            <a:r>
              <a:rPr sz="2400" b="1" spc="-20" dirty="0">
                <a:solidFill>
                  <a:srgbClr val="003560"/>
                </a:solidFill>
                <a:latin typeface="Arial"/>
                <a:cs typeface="Arial"/>
              </a:rPr>
              <a:t> </a:t>
            </a:r>
            <a:r>
              <a:rPr sz="2400" b="1" spc="-10" dirty="0">
                <a:solidFill>
                  <a:srgbClr val="003560"/>
                </a:solidFill>
                <a:latin typeface="Arial"/>
                <a:cs typeface="Arial"/>
              </a:rPr>
              <a:t>pipeline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lr>
                <a:srgbClr val="003560"/>
              </a:buClr>
              <a:buFont typeface="Arial MT"/>
              <a:buChar char="•"/>
            </a:pPr>
            <a:endParaRPr sz="2500">
              <a:latin typeface="Arial"/>
              <a:cs typeface="Arial"/>
            </a:endParaRPr>
          </a:p>
          <a:p>
            <a:pPr marL="393700" indent="-381000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393065" algn="l"/>
                <a:tab pos="393700" algn="l"/>
              </a:tabLst>
            </a:pPr>
            <a:r>
              <a:rPr sz="2400" b="1" spc="-5" dirty="0">
                <a:solidFill>
                  <a:srgbClr val="003560"/>
                </a:solidFill>
                <a:latin typeface="Arial"/>
                <a:cs typeface="Arial"/>
              </a:rPr>
              <a:t>Demultiplexing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Clr>
                <a:srgbClr val="003560"/>
              </a:buClr>
              <a:buFont typeface="Arial MT"/>
              <a:buChar char="•"/>
            </a:pPr>
            <a:endParaRPr sz="2450">
              <a:latin typeface="Arial"/>
              <a:cs typeface="Arial"/>
            </a:endParaRPr>
          </a:p>
          <a:p>
            <a:pPr marL="393700" indent="-381000">
              <a:lnSpc>
                <a:spcPct val="100000"/>
              </a:lnSpc>
              <a:buFont typeface="Arial MT"/>
              <a:buChar char="•"/>
              <a:tabLst>
                <a:tab pos="393065" algn="l"/>
                <a:tab pos="393700" algn="l"/>
              </a:tabLst>
            </a:pPr>
            <a:r>
              <a:rPr sz="2400" b="1" dirty="0">
                <a:solidFill>
                  <a:srgbClr val="003560"/>
                </a:solidFill>
                <a:latin typeface="Arial"/>
                <a:cs typeface="Arial"/>
              </a:rPr>
              <a:t>Read</a:t>
            </a:r>
            <a:r>
              <a:rPr sz="2400" b="1" spc="-50" dirty="0">
                <a:solidFill>
                  <a:srgbClr val="003560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003560"/>
                </a:solidFill>
                <a:latin typeface="Arial"/>
                <a:cs typeface="Arial"/>
              </a:rPr>
              <a:t>Filtering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lr>
                <a:srgbClr val="003560"/>
              </a:buClr>
              <a:buFont typeface="Arial MT"/>
              <a:buChar char="•"/>
            </a:pPr>
            <a:endParaRPr sz="2500">
              <a:latin typeface="Arial"/>
              <a:cs typeface="Arial"/>
            </a:endParaRPr>
          </a:p>
          <a:p>
            <a:pPr marL="393700" indent="-381000">
              <a:lnSpc>
                <a:spcPct val="100000"/>
              </a:lnSpc>
              <a:buFont typeface="Arial MT"/>
              <a:buChar char="•"/>
              <a:tabLst>
                <a:tab pos="393065" algn="l"/>
                <a:tab pos="393700" algn="l"/>
              </a:tabLst>
            </a:pPr>
            <a:r>
              <a:rPr sz="2400" b="1" spc="-5" dirty="0">
                <a:solidFill>
                  <a:srgbClr val="003560"/>
                </a:solidFill>
                <a:latin typeface="Arial"/>
                <a:cs typeface="Arial"/>
              </a:rPr>
              <a:t>Medaka</a:t>
            </a:r>
            <a:r>
              <a:rPr sz="2400" b="1" spc="-25" dirty="0">
                <a:solidFill>
                  <a:srgbClr val="003560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003560"/>
                </a:solidFill>
                <a:latin typeface="Arial"/>
                <a:cs typeface="Arial"/>
              </a:rPr>
              <a:t>consensus</a:t>
            </a:r>
            <a:r>
              <a:rPr sz="2400" b="1" spc="-25" dirty="0">
                <a:solidFill>
                  <a:srgbClr val="003560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003560"/>
                </a:solidFill>
                <a:latin typeface="Arial"/>
                <a:cs typeface="Arial"/>
              </a:rPr>
              <a:t>pipeline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304800" y="1405127"/>
            <a:ext cx="11884660" cy="5163820"/>
            <a:chOff x="304800" y="1405127"/>
            <a:chExt cx="11884660" cy="516382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681984" y="1405127"/>
              <a:ext cx="7687056" cy="516331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4800" y="5708903"/>
              <a:ext cx="11884152" cy="6705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4800" y="3721608"/>
              <a:ext cx="11884152" cy="67056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635375" y="5168900"/>
            <a:ext cx="11201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Pause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point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12124" y="3349244"/>
            <a:ext cx="11201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Pause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point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A64996A5-7C43-1864-5D9D-FE2BB563DDD2}"/>
              </a:ext>
            </a:extLst>
          </p:cNvPr>
          <p:cNvSpPr>
            <a:spLocks noGrp="1"/>
          </p:cNvSpPr>
          <p:nvPr/>
        </p:nvSpPr>
        <p:spPr>
          <a:xfrm>
            <a:off x="2537121" y="505324"/>
            <a:ext cx="9210963" cy="88878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KE" dirty="0"/>
              <a:t>Summary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4996A5-7C43-1864-5D9D-FE2BB563DD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9236" y="511580"/>
            <a:ext cx="9210963" cy="888786"/>
          </a:xfrm>
        </p:spPr>
        <p:txBody>
          <a:bodyPr/>
          <a:lstStyle/>
          <a:p>
            <a:r>
              <a:rPr lang="en-KE" dirty="0"/>
              <a:t>Summary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C97F1C-2451-220F-560D-CB556A208D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3656" y="444500"/>
            <a:ext cx="5064459" cy="63119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166FDDB-CFE6-4C9B-2442-BE6311E290DE}"/>
              </a:ext>
            </a:extLst>
          </p:cNvPr>
          <p:cNvSpPr txBox="1"/>
          <p:nvPr/>
        </p:nvSpPr>
        <p:spPr>
          <a:xfrm>
            <a:off x="3101939" y="6324386"/>
            <a:ext cx="27190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i="1" dirty="0">
                <a:effectLst/>
                <a:latin typeface="Helvetica" pitchFamily="2" charset="0"/>
              </a:rPr>
              <a:t>Bautista et. al., 2023 [</a:t>
            </a:r>
            <a:r>
              <a:rPr lang="en-GB" sz="1600" i="1" dirty="0" err="1">
                <a:effectLst/>
                <a:latin typeface="Helvetica" pitchFamily="2" charset="0"/>
              </a:rPr>
              <a:t>JoVE</a:t>
            </a:r>
            <a:r>
              <a:rPr lang="en-GB" sz="1600" i="1" dirty="0">
                <a:effectLst/>
                <a:latin typeface="Helvetica" pitchFamily="2" charset="0"/>
              </a:rPr>
              <a:t>]</a:t>
            </a:r>
            <a:endParaRPr lang="en-GB" sz="1600" dirty="0">
              <a:effectLst/>
              <a:latin typeface="Helvetica" pitchFamily="2" charset="0"/>
            </a:endParaRP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8CF6F8B6-DAB8-AB17-40E6-FBA51FA98C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316" y="2461060"/>
            <a:ext cx="5832684" cy="2110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6171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he University at sunset">
            <a:extLst>
              <a:ext uri="{FF2B5EF4-FFF2-40B4-BE49-F238E27FC236}">
                <a16:creationId xmlns:a16="http://schemas.microsoft.com/office/drawing/2014/main" id="{11FDCD37-95D4-D94F-8143-5384ADC6A6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88F30531-16BE-1D4A-839A-4165196E56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385228" y="5699322"/>
            <a:ext cx="3413095" cy="854153"/>
            <a:chOff x="5652120" y="4237877"/>
            <a:chExt cx="3413095" cy="854153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F2BC779-2AC3-3641-A89B-2FE2861B804B}"/>
                </a:ext>
              </a:extLst>
            </p:cNvPr>
            <p:cNvSpPr txBox="1"/>
            <p:nvPr/>
          </p:nvSpPr>
          <p:spPr>
            <a:xfrm>
              <a:off x="5652120" y="4237877"/>
              <a:ext cx="3413095" cy="461665"/>
            </a:xfrm>
            <a:prstGeom prst="rect">
              <a:avLst/>
            </a:prstGeom>
            <a:noFill/>
            <a:effectLst>
              <a:outerShdw blurRad="1270000" dist="50800" dir="5400000" sx="200000" sy="200000" algn="ctr" rotWithShape="0">
                <a:schemeClr val="tx1"/>
              </a:outerShdw>
            </a:effectLst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#</a:t>
              </a:r>
              <a:r>
                <a:rPr lang="en-US" sz="2400" b="1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UofGWorldChangers</a:t>
              </a:r>
              <a:endPara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6B7AFC7-4175-6442-9F4D-48AB39DA3335}"/>
                </a:ext>
              </a:extLst>
            </p:cNvPr>
            <p:cNvSpPr txBox="1"/>
            <p:nvPr/>
          </p:nvSpPr>
          <p:spPr>
            <a:xfrm>
              <a:off x="6365423" y="4630365"/>
              <a:ext cx="26997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 b="1" dirty="0">
                  <a:solidFill>
                    <a:schemeClr val="bg1"/>
                  </a:solidFill>
                  <a:latin typeface="Arial" panose="020B0604020202020204" pitchFamily="34" charset="0"/>
                  <a:ea typeface="Arial" charset="0"/>
                  <a:cs typeface="Arial" panose="020B0604020202020204" pitchFamily="34" charset="0"/>
                </a:rPr>
                <a:t>@</a:t>
              </a:r>
              <a:r>
                <a:rPr lang="en-US" sz="2400" b="1" dirty="0" err="1">
                  <a:solidFill>
                    <a:schemeClr val="bg1"/>
                  </a:solidFill>
                  <a:latin typeface="Arial" panose="020B0604020202020204" pitchFamily="34" charset="0"/>
                  <a:ea typeface="Arial" charset="0"/>
                  <a:cs typeface="Arial" panose="020B0604020202020204" pitchFamily="34" charset="0"/>
                </a:rPr>
                <a:t>UofGlasgow</a:t>
              </a:r>
              <a:endParaRPr lang="en-US" sz="2400" b="1" dirty="0">
                <a:solidFill>
                  <a:schemeClr val="bg1"/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endParaRP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6F23C76-7323-9246-828B-CE7B4F0B6ACB}"/>
                </a:ext>
              </a:extLst>
            </p:cNvPr>
            <p:cNvGrpSpPr/>
            <p:nvPr/>
          </p:nvGrpSpPr>
          <p:grpSpPr>
            <a:xfrm>
              <a:off x="5868144" y="4759697"/>
              <a:ext cx="870873" cy="246401"/>
              <a:chOff x="-704667" y="465075"/>
              <a:chExt cx="718929" cy="203410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ADA074F8-3E2D-4044-BD93-0EE72365F6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-468635" y="466885"/>
                <a:ext cx="242653" cy="201600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EB162D4C-911F-884F-8B17-FF2DA1BA81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-187338" y="466885"/>
                <a:ext cx="201600" cy="201600"/>
              </a:xfrm>
              <a:prstGeom prst="rect">
                <a:avLst/>
              </a:prstGeom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A43EFC0B-FA40-FC40-8378-CA0BB8B802D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-704667" y="465075"/>
                <a:ext cx="197388" cy="197388"/>
              </a:xfrm>
              <a:prstGeom prst="rect">
                <a:avLst/>
              </a:prstGeom>
            </p:spPr>
          </p:pic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175F20C-468E-F742-9149-B8A5FEBC291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45886" y="2069532"/>
            <a:ext cx="6008914" cy="1931535"/>
          </a:xfrm>
        </p:spPr>
        <p:txBody>
          <a:bodyPr>
            <a:noAutofit/>
          </a:bodyPr>
          <a:lstStyle/>
          <a:p>
            <a:pPr algn="l"/>
            <a:r>
              <a:rPr lang="en-GB" sz="6600" dirty="0">
                <a:solidFill>
                  <a:schemeClr val="bg1"/>
                </a:solidFill>
                <a:latin typeface="Kavivanar" panose="02000503000000000000" pitchFamily="2" charset="0"/>
                <a:cs typeface="Kavivanar" panose="02000503000000000000" pitchFamily="2" charset="0"/>
              </a:rPr>
              <a:t>Questions?</a:t>
            </a:r>
            <a:endParaRPr lang="en-US" sz="6600" dirty="0">
              <a:solidFill>
                <a:schemeClr val="bg1"/>
              </a:solidFill>
              <a:latin typeface="Kavivanar" panose="02000503000000000000" pitchFamily="2" charset="0"/>
              <a:cs typeface="Kavivanar" panose="02000503000000000000" pitchFamily="2" charset="0"/>
            </a:endParaRPr>
          </a:p>
        </p:txBody>
      </p:sp>
      <p:pic>
        <p:nvPicPr>
          <p:cNvPr id="11" name="Picture 10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53C70705-B34B-22E6-6040-48BF6772663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0382" y="142804"/>
            <a:ext cx="4275881" cy="427588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94A6648-2372-0BA1-8FCB-386F360AF3AB}"/>
              </a:ext>
            </a:extLst>
          </p:cNvPr>
          <p:cNvSpPr txBox="1"/>
          <p:nvPr/>
        </p:nvSpPr>
        <p:spPr>
          <a:xfrm>
            <a:off x="8720805" y="4535783"/>
            <a:ext cx="24075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i="1" u="none" strike="noStrike" dirty="0">
                <a:solidFill>
                  <a:schemeClr val="bg1"/>
                </a:solidFill>
                <a:effectLst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bit.ly/3HNX2tT</a:t>
            </a:r>
            <a:endParaRPr lang="en-KE" sz="28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63787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D6D11-8D2E-DA4D-98A2-908011AD7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Sample-sequence-interpretation workflow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4" name="Picture 13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50AAC4D6-709B-D3A9-E27C-014CA4D2E6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2667" y="1422399"/>
            <a:ext cx="4656667" cy="4656667"/>
          </a:xfrm>
          <a:prstGeom prst="rect">
            <a:avLst/>
          </a:prstGeom>
        </p:spPr>
      </p:pic>
      <p:pic>
        <p:nvPicPr>
          <p:cNvPr id="18" name="Picture 17" descr="A screenshot of a computer&#10;&#10;Description automatically generated">
            <a:extLst>
              <a:ext uri="{FF2B5EF4-FFF2-40B4-BE49-F238E27FC236}">
                <a16:creationId xmlns:a16="http://schemas.microsoft.com/office/drawing/2014/main" id="{0ECBFD16-D5C1-896D-C251-F00016F29A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01" y="1422398"/>
            <a:ext cx="6904566" cy="249886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CDF7F91-400A-BD50-3A7D-1B78CC42080C}"/>
              </a:ext>
            </a:extLst>
          </p:cNvPr>
          <p:cNvSpPr txBox="1"/>
          <p:nvPr/>
        </p:nvSpPr>
        <p:spPr>
          <a:xfrm>
            <a:off x="8161496" y="5817457"/>
            <a:ext cx="23455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i="1" u="none" strike="noStrike" dirty="0">
                <a:solidFill>
                  <a:schemeClr val="tx2"/>
                </a:solidFill>
                <a:effectLst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bit.ly/3HNX2tT</a:t>
            </a:r>
            <a:endParaRPr lang="en-KE" sz="2800" i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72438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1A714A-90F8-613D-F3DE-9B1DE63221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E9923-BB8C-2E69-681B-EE0CA55C6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Sample-sequence-interpretation workflow</a:t>
            </a:r>
            <a:endParaRPr lang="en-K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9A80368-EDBF-CA6A-B201-239C8FA48997}"/>
              </a:ext>
            </a:extLst>
          </p:cNvPr>
          <p:cNvSpPr txBox="1"/>
          <p:nvPr/>
        </p:nvSpPr>
        <p:spPr>
          <a:xfrm>
            <a:off x="9236525" y="6443191"/>
            <a:ext cx="27190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i="1" dirty="0">
                <a:effectLst/>
                <a:latin typeface="Helvetica" pitchFamily="2" charset="0"/>
              </a:rPr>
              <a:t>Bautista et. al., 2023 [</a:t>
            </a:r>
            <a:r>
              <a:rPr lang="en-GB" sz="1600" i="1" dirty="0" err="1">
                <a:effectLst/>
                <a:latin typeface="Helvetica" pitchFamily="2" charset="0"/>
              </a:rPr>
              <a:t>JoVE</a:t>
            </a:r>
            <a:r>
              <a:rPr lang="en-GB" sz="1600" i="1" dirty="0">
                <a:effectLst/>
                <a:latin typeface="Helvetica" pitchFamily="2" charset="0"/>
              </a:rPr>
              <a:t>]</a:t>
            </a:r>
            <a:endParaRPr lang="en-GB" sz="1600" dirty="0">
              <a:effectLst/>
              <a:latin typeface="Helvetica" pitchFamily="2" charset="0"/>
            </a:endParaRPr>
          </a:p>
        </p:txBody>
      </p:sp>
      <p:pic>
        <p:nvPicPr>
          <p:cNvPr id="10" name="Picture 9" descr="A diagram of a medical procedure&#10;&#10;Description automatically generated with medium confidence">
            <a:extLst>
              <a:ext uri="{FF2B5EF4-FFF2-40B4-BE49-F238E27FC236}">
                <a16:creationId xmlns:a16="http://schemas.microsoft.com/office/drawing/2014/main" id="{24F4DA2D-BE64-538D-5FB8-BE824F36DF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000" y="1431466"/>
            <a:ext cx="9643102" cy="5081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3680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88BFC1-B7DB-7960-A1D0-3911809648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B0340-5059-B706-250E-551DA3ABC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Sampling – Rabies samples</a:t>
            </a:r>
          </a:p>
        </p:txBody>
      </p:sp>
      <p:pic>
        <p:nvPicPr>
          <p:cNvPr id="8" name="Google Shape;152;p27">
            <a:extLst>
              <a:ext uri="{FF2B5EF4-FFF2-40B4-BE49-F238E27FC236}">
                <a16:creationId xmlns:a16="http://schemas.microsoft.com/office/drawing/2014/main" id="{E09BAE9A-464A-2D1B-1A27-0AB4DD06446B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2">
            <a:alphaModFix/>
          </a:blip>
          <a:srcRect l="17787" t="16052" r="11952" b="7995"/>
          <a:stretch/>
        </p:blipFill>
        <p:spPr>
          <a:xfrm>
            <a:off x="4447932" y="3233820"/>
            <a:ext cx="3002835" cy="28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9;p27">
            <a:extLst>
              <a:ext uri="{FF2B5EF4-FFF2-40B4-BE49-F238E27FC236}">
                <a16:creationId xmlns:a16="http://schemas.microsoft.com/office/drawing/2014/main" id="{9465E40F-5C8F-96DB-1A67-B3B0A6591055}"/>
              </a:ext>
            </a:extLst>
          </p:cNvPr>
          <p:cNvSpPr txBox="1"/>
          <p:nvPr/>
        </p:nvSpPr>
        <p:spPr>
          <a:xfrm>
            <a:off x="641200" y="1804905"/>
            <a:ext cx="6026300" cy="104641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dirty="0">
                <a:latin typeface="Calibri"/>
                <a:ea typeface="Calibri"/>
                <a:cs typeface="Calibri"/>
                <a:sym typeface="Calibri"/>
              </a:rPr>
              <a:t>Sample collection (brain sample)+ rapid test is performed in the field </a:t>
            </a:r>
            <a:endParaRPr sz="28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Picture 5" descr="A dog with a needle on its head&#10;&#10;Description automatically generated">
            <a:extLst>
              <a:ext uri="{FF2B5EF4-FFF2-40B4-BE49-F238E27FC236}">
                <a16:creationId xmlns:a16="http://schemas.microsoft.com/office/drawing/2014/main" id="{D4FC2604-6FD0-45F0-18E2-960EC6BA953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318" r="17412"/>
          <a:stretch/>
        </p:blipFill>
        <p:spPr>
          <a:xfrm>
            <a:off x="882164" y="3233820"/>
            <a:ext cx="3002835" cy="280617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850AEA5-B039-EC52-D056-19EFCF39174E}"/>
              </a:ext>
            </a:extLst>
          </p:cNvPr>
          <p:cNvSpPr txBox="1"/>
          <p:nvPr/>
        </p:nvSpPr>
        <p:spPr>
          <a:xfrm>
            <a:off x="7882567" y="3233820"/>
            <a:ext cx="419513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rgbClr val="003560"/>
                </a:solidFill>
                <a:effectLst/>
                <a:latin typeface="Helvetica" pitchFamily="2" charset="0"/>
              </a:rPr>
              <a:t>Biosafety Requirements</a:t>
            </a:r>
          </a:p>
          <a:p>
            <a:r>
              <a:rPr lang="en-GB" sz="2400" dirty="0">
                <a:solidFill>
                  <a:srgbClr val="003560"/>
                </a:solidFill>
                <a:effectLst/>
                <a:latin typeface="Helvetica" pitchFamily="2" charset="0"/>
              </a:rPr>
              <a:t>1. Pre-Exposure Prophylaxis</a:t>
            </a:r>
          </a:p>
          <a:p>
            <a:r>
              <a:rPr lang="en-GB" sz="2400" dirty="0">
                <a:solidFill>
                  <a:srgbClr val="003560"/>
                </a:solidFill>
                <a:effectLst/>
                <a:latin typeface="Helvetica" pitchFamily="2" charset="0"/>
              </a:rPr>
              <a:t>2. Proper PPE</a:t>
            </a:r>
          </a:p>
          <a:p>
            <a:r>
              <a:rPr lang="en-GB" sz="2400" dirty="0">
                <a:solidFill>
                  <a:srgbClr val="003560"/>
                </a:solidFill>
                <a:effectLst/>
                <a:latin typeface="Helvetica" pitchFamily="2" charset="0"/>
              </a:rPr>
              <a:t>3. Proper disposal of carcass</a:t>
            </a:r>
          </a:p>
          <a:p>
            <a:endParaRPr lang="en-KE" sz="2400" dirty="0"/>
          </a:p>
        </p:txBody>
      </p:sp>
    </p:spTree>
    <p:extLst>
      <p:ext uri="{BB962C8B-B14F-4D97-AF65-F5344CB8AC3E}">
        <p14:creationId xmlns:p14="http://schemas.microsoft.com/office/powerpoint/2010/main" val="8758465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6B0E0-285E-571A-4868-D95BB2431E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E" dirty="0"/>
              <a:t>Sample preparation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23F7A-16B5-DBED-6A2B-7E78FE9507A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Sample Quality Check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Use RNA stabilization/ preservation buffer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Ensure good quality samples</a:t>
            </a:r>
          </a:p>
          <a:p>
            <a:pPr marL="457200" lvl="1" indent="0">
              <a:buNone/>
            </a:pPr>
            <a:r>
              <a:rPr lang="en-GB" dirty="0"/>
              <a:t>a. Properly labelled samples</a:t>
            </a:r>
          </a:p>
          <a:p>
            <a:pPr marL="457200" lvl="1" indent="0">
              <a:buNone/>
            </a:pPr>
            <a:r>
              <a:rPr lang="en-GB" dirty="0"/>
              <a:t>b. Triple packaging system</a:t>
            </a:r>
          </a:p>
          <a:p>
            <a:pPr marL="457200" lvl="1" indent="0">
              <a:buNone/>
            </a:pPr>
            <a:r>
              <a:rPr lang="en-GB" dirty="0"/>
              <a:t>c. Good transport conditions: at least 4℃</a:t>
            </a:r>
          </a:p>
          <a:p>
            <a:pPr marL="457200" lvl="1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Sample storage</a:t>
            </a:r>
          </a:p>
          <a:p>
            <a:pPr marL="0" indent="0">
              <a:buNone/>
            </a:pPr>
            <a:r>
              <a:rPr lang="en-GB" dirty="0"/>
              <a:t>1. Ultra low Freezer -70 / -80 </a:t>
            </a:r>
          </a:p>
          <a:p>
            <a:pPr marL="0" indent="0">
              <a:buNone/>
            </a:pPr>
            <a:r>
              <a:rPr lang="en-GB" dirty="0"/>
              <a:t>2. Sample in RNA shield - room temp for months</a:t>
            </a:r>
          </a:p>
        </p:txBody>
      </p:sp>
    </p:spTree>
    <p:extLst>
      <p:ext uri="{BB962C8B-B14F-4D97-AF65-F5344CB8AC3E}">
        <p14:creationId xmlns:p14="http://schemas.microsoft.com/office/powerpoint/2010/main" val="32582093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A5424-B679-554A-935B-2CF2EFD17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RNA extraction – cDNA synthesis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38FA75E-234F-D1AA-ADAD-C45835BF7409}"/>
              </a:ext>
            </a:extLst>
          </p:cNvPr>
          <p:cNvGrpSpPr/>
          <p:nvPr/>
        </p:nvGrpSpPr>
        <p:grpSpPr>
          <a:xfrm>
            <a:off x="1185110" y="1422400"/>
            <a:ext cx="10253580" cy="5449876"/>
            <a:chOff x="1405021" y="1384086"/>
            <a:chExt cx="10253580" cy="5449876"/>
          </a:xfrm>
        </p:grpSpPr>
        <p:pic>
          <p:nvPicPr>
            <p:cNvPr id="4" name="Picture 3" descr="A diagram of a dna extraction with Ice hockey rink in the background&#10;&#10;Description automatically generated">
              <a:extLst>
                <a:ext uri="{FF2B5EF4-FFF2-40B4-BE49-F238E27FC236}">
                  <a16:creationId xmlns:a16="http://schemas.microsoft.com/office/drawing/2014/main" id="{65A32BF0-C9CB-3357-D509-661F117E946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1"/>
            <a:stretch/>
          </p:blipFill>
          <p:spPr>
            <a:xfrm>
              <a:off x="1405021" y="1422400"/>
              <a:ext cx="10253580" cy="5411562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CA50E1D-4AC8-B1D2-40B0-0C82FB494104}"/>
                </a:ext>
              </a:extLst>
            </p:cNvPr>
            <p:cNvSpPr txBox="1"/>
            <p:nvPr/>
          </p:nvSpPr>
          <p:spPr>
            <a:xfrm>
              <a:off x="11150602" y="1384086"/>
              <a:ext cx="507999" cy="218440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KE" dirty="0"/>
            </a:p>
          </p:txBody>
        </p:sp>
      </p:grpSp>
    </p:spTree>
    <p:extLst>
      <p:ext uri="{BB962C8B-B14F-4D97-AF65-F5344CB8AC3E}">
        <p14:creationId xmlns:p14="http://schemas.microsoft.com/office/powerpoint/2010/main" val="30398435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7547495-D59D-A149-B657-228A078250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9236" y="533614"/>
            <a:ext cx="9210963" cy="888786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Multiplex PCR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B0B94F-889A-5783-757A-86231233B449}"/>
              </a:ext>
            </a:extLst>
          </p:cNvPr>
          <p:cNvSpPr txBox="1"/>
          <p:nvPr/>
        </p:nvSpPr>
        <p:spPr>
          <a:xfrm>
            <a:off x="9286653" y="6324386"/>
            <a:ext cx="2905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E" i="1" dirty="0"/>
              <a:t>Quick et. al., 2017 [Nat Prot]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2200CA-15EF-0BBE-3BC0-2AC445E278A0}"/>
              </a:ext>
            </a:extLst>
          </p:cNvPr>
          <p:cNvSpPr txBox="1"/>
          <p:nvPr/>
        </p:nvSpPr>
        <p:spPr>
          <a:xfrm>
            <a:off x="422275" y="4694658"/>
            <a:ext cx="971952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effectLst/>
                <a:latin typeface="Helvetica" pitchFamily="2" charset="0"/>
              </a:rPr>
              <a:t>• References: From </a:t>
            </a:r>
            <a:r>
              <a:rPr lang="en-GB" dirty="0" err="1">
                <a:effectLst/>
                <a:latin typeface="Helvetica" pitchFamily="2" charset="0"/>
              </a:rPr>
              <a:t>Genbank</a:t>
            </a:r>
            <a:r>
              <a:rPr lang="en-GB" dirty="0">
                <a:effectLst/>
                <a:latin typeface="Helvetica" pitchFamily="2" charset="0"/>
              </a:rPr>
              <a:t>, East Africa/Peru/Philippines/Nigeria/Malawi rabies virus WGS</a:t>
            </a:r>
          </a:p>
          <a:p>
            <a:r>
              <a:rPr lang="en-GB" dirty="0">
                <a:effectLst/>
                <a:latin typeface="Helvetica" pitchFamily="2" charset="0"/>
              </a:rPr>
              <a:t>• Short fragments(~400bp)</a:t>
            </a:r>
          </a:p>
          <a:p>
            <a:r>
              <a:rPr lang="en-GB" dirty="0">
                <a:effectLst/>
                <a:latin typeface="Helvetica" pitchFamily="2" charset="0"/>
              </a:rPr>
              <a:t>• Initially developed for Zika sequencing (high Ct clinical samples)</a:t>
            </a:r>
          </a:p>
          <a:p>
            <a:r>
              <a:rPr lang="en-GB" dirty="0">
                <a:effectLst/>
                <a:latin typeface="Helvetica" pitchFamily="2" charset="0"/>
              </a:rPr>
              <a:t>• Generates tiling amplicons for near complete genome coverage</a:t>
            </a:r>
          </a:p>
          <a:p>
            <a:endParaRPr lang="en-KE" dirty="0"/>
          </a:p>
        </p:txBody>
      </p:sp>
      <p:pic>
        <p:nvPicPr>
          <p:cNvPr id="12" name="Picture 11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55E971D6-39C8-40DD-C2F5-10D7F9754B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8910" y="1820885"/>
            <a:ext cx="7281333" cy="2157685"/>
          </a:xfrm>
          <a:prstGeom prst="rect">
            <a:avLst/>
          </a:prstGeom>
        </p:spPr>
      </p:pic>
      <p:pic>
        <p:nvPicPr>
          <p:cNvPr id="14" name="Picture 13" descr="A screenshot of a computer&#10;&#10;Description automatically generated">
            <a:extLst>
              <a:ext uri="{FF2B5EF4-FFF2-40B4-BE49-F238E27FC236}">
                <a16:creationId xmlns:a16="http://schemas.microsoft.com/office/drawing/2014/main" id="{6A42E796-1344-2604-9F37-E0119ED21A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275" y="1741807"/>
            <a:ext cx="3740150" cy="2242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2356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6804FD-619E-0021-4C37-D66AA02547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1" y="1645841"/>
            <a:ext cx="5181600" cy="4568296"/>
          </a:xfrm>
        </p:spPr>
        <p:txBody>
          <a:bodyPr/>
          <a:lstStyle/>
          <a:p>
            <a:pPr marL="0" indent="0">
              <a:buNone/>
            </a:pPr>
            <a:r>
              <a:rPr lang="en-GB" dirty="0">
                <a:effectLst/>
                <a:latin typeface="Helvetica" pitchFamily="2" charset="0"/>
              </a:rPr>
              <a:t>•Q5</a:t>
            </a:r>
            <a:r>
              <a:rPr lang="en-GB" baseline="30000" dirty="0">
                <a:effectLst/>
                <a:latin typeface="Helvetica" pitchFamily="2" charset="0"/>
              </a:rPr>
              <a:t>® </a:t>
            </a:r>
            <a:r>
              <a:rPr lang="en-GB" dirty="0">
                <a:effectLst/>
                <a:latin typeface="Helvetica" pitchFamily="2" charset="0"/>
              </a:rPr>
              <a:t>Hot Start High-Fidelity DNA Polymerase</a:t>
            </a:r>
          </a:p>
          <a:p>
            <a:pPr marL="457200" lvl="1" indent="0">
              <a:buNone/>
            </a:pPr>
            <a:r>
              <a:rPr lang="en-GB" dirty="0">
                <a:effectLst/>
                <a:latin typeface="Helvetica" pitchFamily="2" charset="0"/>
              </a:rPr>
              <a:t>Must be used, other</a:t>
            </a:r>
            <a:r>
              <a:rPr lang="en-GB" dirty="0">
                <a:latin typeface="Helvetica" pitchFamily="2" charset="0"/>
              </a:rPr>
              <a:t> </a:t>
            </a:r>
            <a:r>
              <a:rPr lang="en-GB" dirty="0">
                <a:effectLst/>
                <a:latin typeface="Helvetica" pitchFamily="2" charset="0"/>
              </a:rPr>
              <a:t>polymerase won’t work</a:t>
            </a:r>
          </a:p>
          <a:p>
            <a:pPr marL="457200" lvl="1" indent="0">
              <a:buNone/>
            </a:pPr>
            <a:r>
              <a:rPr lang="en-GB" dirty="0">
                <a:effectLst/>
                <a:latin typeface="Helvetica" pitchFamily="2" charset="0"/>
              </a:rPr>
              <a:t>Has a higher Tm than other polymerases</a:t>
            </a:r>
          </a:p>
          <a:p>
            <a:pPr marL="0" indent="0">
              <a:buNone/>
            </a:pPr>
            <a:r>
              <a:rPr lang="en-GB" dirty="0">
                <a:effectLst/>
                <a:latin typeface="Helvetica" pitchFamily="2" charset="0"/>
              </a:rPr>
              <a:t>•</a:t>
            </a:r>
            <a:r>
              <a:rPr lang="en-GB" dirty="0" err="1">
                <a:effectLst/>
                <a:latin typeface="Helvetica" pitchFamily="2" charset="0"/>
              </a:rPr>
              <a:t>Mastermix</a:t>
            </a:r>
            <a:r>
              <a:rPr lang="en-GB" dirty="0">
                <a:effectLst/>
                <a:latin typeface="Helvetica" pitchFamily="2" charset="0"/>
              </a:rPr>
              <a:t> contains all PCR components</a:t>
            </a:r>
          </a:p>
          <a:p>
            <a:pPr marL="457200" lvl="1" indent="0">
              <a:buNone/>
            </a:pPr>
            <a:r>
              <a:rPr lang="en-GB" dirty="0">
                <a:effectLst/>
                <a:latin typeface="Helvetica" pitchFamily="2" charset="0"/>
              </a:rPr>
              <a:t>Just combine with cDNA and water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4F1B9F5-C4C1-23DA-D28A-99FA97DEE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Multiplex PCR </a:t>
            </a:r>
            <a:endParaRPr lang="en-KE" dirty="0"/>
          </a:p>
        </p:txBody>
      </p:sp>
      <p:pic>
        <p:nvPicPr>
          <p:cNvPr id="7" name="Picture 6" descr="A diagram of a diagram of a cable&#10;&#10;Description automatically generated with medium confidence">
            <a:extLst>
              <a:ext uri="{FF2B5EF4-FFF2-40B4-BE49-F238E27FC236}">
                <a16:creationId xmlns:a16="http://schemas.microsoft.com/office/drawing/2014/main" id="{DDA46B35-2F51-2C2B-7E66-F62946E066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3929989"/>
            <a:ext cx="5608612" cy="140361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F67C6C6-D8E3-076D-0CE6-EB0EB0923EF8}"/>
              </a:ext>
            </a:extLst>
          </p:cNvPr>
          <p:cNvSpPr txBox="1"/>
          <p:nvPr/>
        </p:nvSpPr>
        <p:spPr>
          <a:xfrm>
            <a:off x="6946900" y="2214529"/>
            <a:ext cx="345479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>
                <a:effectLst/>
                <a:latin typeface="Helvetica" pitchFamily="2" charset="0"/>
              </a:rPr>
              <a:t>Require 2 reactions per sample:</a:t>
            </a:r>
            <a:endParaRPr lang="en-GB" dirty="0">
              <a:effectLst/>
              <a:latin typeface="Helvetica" pitchFamily="2" charset="0"/>
            </a:endParaRPr>
          </a:p>
          <a:p>
            <a:r>
              <a:rPr lang="en-GB" i="1" dirty="0">
                <a:effectLst/>
                <a:latin typeface="Helvetica" pitchFamily="2" charset="0"/>
              </a:rPr>
              <a:t>Pool A and Pool B</a:t>
            </a:r>
            <a:endParaRPr lang="en-GB" dirty="0">
              <a:effectLst/>
              <a:latin typeface="Helvetica" pitchFamily="2" charset="0"/>
            </a:endParaRPr>
          </a:p>
          <a:p>
            <a:endParaRPr lang="en-K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C038C1-B5CC-DB26-40FF-A9A94E90E73F}"/>
              </a:ext>
            </a:extLst>
          </p:cNvPr>
          <p:cNvSpPr txBox="1"/>
          <p:nvPr/>
        </p:nvSpPr>
        <p:spPr>
          <a:xfrm>
            <a:off x="10401692" y="3587511"/>
            <a:ext cx="765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E" dirty="0"/>
              <a:t>Pool 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DF394E2-3DCC-DE77-89C9-81A546B878CD}"/>
              </a:ext>
            </a:extLst>
          </p:cNvPr>
          <p:cNvSpPr txBox="1"/>
          <p:nvPr/>
        </p:nvSpPr>
        <p:spPr>
          <a:xfrm>
            <a:off x="11377626" y="3560657"/>
            <a:ext cx="765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E" dirty="0"/>
              <a:t>Pool 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469D8E-74E4-EFDF-FFF9-4DC29D838F21}"/>
              </a:ext>
            </a:extLst>
          </p:cNvPr>
          <p:cNvSpPr txBox="1"/>
          <p:nvPr/>
        </p:nvSpPr>
        <p:spPr>
          <a:xfrm>
            <a:off x="5635654" y="4133611"/>
            <a:ext cx="765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E" dirty="0"/>
              <a:t>Pool 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EFB5C66-3BBB-F939-C754-D37A09F696CE}"/>
              </a:ext>
            </a:extLst>
          </p:cNvPr>
          <p:cNvSpPr txBox="1"/>
          <p:nvPr/>
        </p:nvSpPr>
        <p:spPr>
          <a:xfrm>
            <a:off x="5713427" y="4733607"/>
            <a:ext cx="765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E" dirty="0"/>
              <a:t>Pool 2</a:t>
            </a:r>
          </a:p>
        </p:txBody>
      </p:sp>
    </p:spTree>
    <p:extLst>
      <p:ext uri="{BB962C8B-B14F-4D97-AF65-F5344CB8AC3E}">
        <p14:creationId xmlns:p14="http://schemas.microsoft.com/office/powerpoint/2010/main" val="1751997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AFF174F-0FC9-DE0B-A6F2-8FA1DDE83C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608667"/>
            <a:ext cx="9210962" cy="4568296"/>
          </a:xfrm>
        </p:spPr>
        <p:txBody>
          <a:bodyPr/>
          <a:lstStyle/>
          <a:p>
            <a:r>
              <a:rPr lang="en-GB" i="1" dirty="0">
                <a:effectLst/>
                <a:latin typeface="Helvetica" pitchFamily="2" charset="0"/>
              </a:rPr>
              <a:t>SPRI – Solid Phase Reversible Immobilisation</a:t>
            </a:r>
            <a:endParaRPr lang="en-GB" dirty="0">
              <a:effectLst/>
              <a:latin typeface="Helvetica" pitchFamily="2" charset="0"/>
            </a:endParaRPr>
          </a:p>
          <a:p>
            <a:r>
              <a:rPr lang="en-GB" i="1" dirty="0">
                <a:effectLst/>
                <a:latin typeface="Helvetica" pitchFamily="2" charset="0"/>
              </a:rPr>
              <a:t>Quantification using fluorometer</a:t>
            </a:r>
            <a:endParaRPr lang="en-GB" dirty="0">
              <a:effectLst/>
              <a:latin typeface="Helvetica" pitchFamily="2" charset="0"/>
            </a:endParaRPr>
          </a:p>
          <a:p>
            <a:r>
              <a:rPr lang="en-GB" i="1" dirty="0">
                <a:effectLst/>
                <a:latin typeface="Helvetica" pitchFamily="2" charset="0"/>
              </a:rPr>
              <a:t>Variation between samples</a:t>
            </a:r>
            <a:endParaRPr lang="en-GB" dirty="0">
              <a:effectLst/>
              <a:latin typeface="Helvetica" pitchFamily="2" charset="0"/>
            </a:endParaRPr>
          </a:p>
          <a:p>
            <a:r>
              <a:rPr lang="en-GB" i="1" dirty="0">
                <a:effectLst/>
                <a:latin typeface="Helvetica" pitchFamily="2" charset="0"/>
              </a:rPr>
              <a:t>Normalisation to even the sequencing coverage across samples</a:t>
            </a:r>
            <a:endParaRPr lang="en-GB" dirty="0">
              <a:effectLst/>
              <a:latin typeface="Helvetica" pitchFamily="2" charset="0"/>
            </a:endParaRPr>
          </a:p>
          <a:p>
            <a:endParaRPr lang="en-KE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8BD1928-6380-CB2B-BAC0-A278F91FD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700" dirty="0">
                <a:solidFill>
                  <a:srgbClr val="003865"/>
                </a:solidFill>
                <a:effectLst/>
                <a:latin typeface="Helvetica" pitchFamily="2" charset="0"/>
              </a:rPr>
              <a:t>SPRI Beads Clean-up, Quantification &amp; Normalisation </a:t>
            </a:r>
            <a:endParaRPr lang="en-KE" sz="2700" dirty="0"/>
          </a:p>
        </p:txBody>
      </p:sp>
      <p:pic>
        <p:nvPicPr>
          <p:cNvPr id="5" name="Picture 4" descr="A diagram of a diagram of a magnet&#10;&#10;Description automatically generated">
            <a:extLst>
              <a:ext uri="{FF2B5EF4-FFF2-40B4-BE49-F238E27FC236}">
                <a16:creationId xmlns:a16="http://schemas.microsoft.com/office/drawing/2014/main" id="{A91A2F18-9C7E-111D-A406-F623096A45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943" y="1422400"/>
            <a:ext cx="5641030" cy="1793558"/>
          </a:xfrm>
          <a:prstGeom prst="rect">
            <a:avLst/>
          </a:prstGeom>
        </p:spPr>
      </p:pic>
      <p:pic>
        <p:nvPicPr>
          <p:cNvPr id="7" name="Picture 6" descr="A close-up of a sample&#10;&#10;Description automatically generated">
            <a:extLst>
              <a:ext uri="{FF2B5EF4-FFF2-40B4-BE49-F238E27FC236}">
                <a16:creationId xmlns:a16="http://schemas.microsoft.com/office/drawing/2014/main" id="{8D99E591-F9E2-5933-8401-5D35B13D06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453631"/>
            <a:ext cx="10215072" cy="1963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6610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UofG colours">
      <a:dk1>
        <a:srgbClr val="003865"/>
      </a:dk1>
      <a:lt1>
        <a:srgbClr val="FFFFFE"/>
      </a:lt1>
      <a:dk2>
        <a:srgbClr val="000000"/>
      </a:dk2>
      <a:lt2>
        <a:srgbClr val="7D2238"/>
      </a:lt2>
      <a:accent1>
        <a:srgbClr val="0075B0"/>
      </a:accent1>
      <a:accent2>
        <a:srgbClr val="5B4D93"/>
      </a:accent2>
      <a:accent3>
        <a:srgbClr val="CF1C20"/>
      </a:accent3>
      <a:accent4>
        <a:srgbClr val="00833C"/>
      </a:accent4>
      <a:accent5>
        <a:srgbClr val="BE4D00"/>
      </a:accent5>
      <a:accent6>
        <a:srgbClr val="951271"/>
      </a:accent6>
      <a:hlink>
        <a:srgbClr val="584B3D"/>
      </a:hlink>
      <a:folHlink>
        <a:srgbClr val="0068A9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A61AF5F2-503D-2641-86A1-09AD8919EA9C}" vid="{A816E7D6-9491-074F-A4D5-6596497DAC1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5156</TotalTime>
  <Words>393</Words>
  <Application>Microsoft Macintosh PowerPoint</Application>
  <PresentationFormat>Widescreen</PresentationFormat>
  <Paragraphs>81</Paragraphs>
  <Slides>18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Arial MT</vt:lpstr>
      <vt:lpstr>Calibri</vt:lpstr>
      <vt:lpstr>Helvetica</vt:lpstr>
      <vt:lpstr>Kavivanar</vt:lpstr>
      <vt:lpstr>Office Theme</vt:lpstr>
      <vt:lpstr>Sample-sequence-interpretation pipeline</vt:lpstr>
      <vt:lpstr>Sample-sequence-interpretation workflow</vt:lpstr>
      <vt:lpstr>Sample-sequence-interpretation workflow</vt:lpstr>
      <vt:lpstr>Sampling – Rabies samples</vt:lpstr>
      <vt:lpstr>Sample preparation</vt:lpstr>
      <vt:lpstr>RNA extraction – cDNA synthesis</vt:lpstr>
      <vt:lpstr>Multiplex PCR </vt:lpstr>
      <vt:lpstr>Multiplex PCR </vt:lpstr>
      <vt:lpstr>SPRI Beads Clean-up, Quantification &amp; Normalisation </vt:lpstr>
      <vt:lpstr>Library preparation</vt:lpstr>
      <vt:lpstr>Adaptor Ligation</vt:lpstr>
      <vt:lpstr>PowerPoint Presentation</vt:lpstr>
      <vt:lpstr>PowerPoint Presentation</vt:lpstr>
      <vt:lpstr>PowerPoint Presentation</vt:lpstr>
      <vt:lpstr>Consensus generation</vt:lpstr>
      <vt:lpstr>PowerPoint Presentation</vt:lpstr>
      <vt:lpstr>Summary</vt:lpstr>
      <vt:lpstr>Questions?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keywords/>
  <dc:description/>
  <cp:lastModifiedBy>Martha Luka (PGR)</cp:lastModifiedBy>
  <cp:revision>77</cp:revision>
  <dcterms:created xsi:type="dcterms:W3CDTF">2021-01-06T14:22:07Z</dcterms:created>
  <dcterms:modified xsi:type="dcterms:W3CDTF">2024-02-05T21:23:10Z</dcterms:modified>
  <cp:category/>
</cp:coreProperties>
</file>